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AN Mon Cheri" charset="1" panose="00000000000000000000"/>
      <p:regular r:id="rId16"/>
    </p:embeddedFont>
    <p:embeddedFont>
      <p:font typeface="TT Commons Pro Bold" charset="1" panose="020B0103030102020204"/>
      <p:regular r:id="rId17"/>
    </p:embeddedFont>
    <p:embeddedFont>
      <p:font typeface="Open Sauce" charset="1" panose="00000500000000000000"/>
      <p:regular r:id="rId18"/>
    </p:embeddedFont>
    <p:embeddedFont>
      <p:font typeface="TT Commons Pro" charset="1" panose="020B01030301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70103"/>
            <a:ext cx="10874497" cy="227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2"/>
              </a:lnSpc>
            </a:pPr>
            <a:r>
              <a:rPr lang="en-US" sz="6194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AIR QUALITY INDEX OF INDIAN CITIES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7165" y="1980622"/>
            <a:ext cx="7072936" cy="1059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</a:pPr>
            <a:r>
              <a:rPr lang="en-US" sz="2866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DATA ANALYSIS AND BENFORD’S LAW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6965" y="4459750"/>
            <a:ext cx="7454070" cy="68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6"/>
              </a:lnSpc>
            </a:pPr>
            <a:r>
              <a:rPr lang="en-US" b="true" sz="3804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TEAM NAME: ROOM_113</a:t>
            </a:r>
          </a:p>
        </p:txBody>
      </p:sp>
      <p:sp>
        <p:nvSpPr>
          <p:cNvPr name="Freeform 6" id="6" descr="Artwork1_23ee69c6-b34f-43dc-844a-d5bcf041d507.png"/>
          <p:cNvSpPr/>
          <p:nvPr/>
        </p:nvSpPr>
        <p:spPr>
          <a:xfrm flipH="false" flipV="false" rot="0">
            <a:off x="15577199" y="432028"/>
            <a:ext cx="2301091" cy="596672"/>
          </a:xfrm>
          <a:custGeom>
            <a:avLst/>
            <a:gdLst/>
            <a:ahLst/>
            <a:cxnLst/>
            <a:rect r="r" b="b" t="t" l="l"/>
            <a:pathLst>
              <a:path h="596672" w="2301091">
                <a:moveTo>
                  <a:pt x="0" y="0"/>
                </a:moveTo>
                <a:lnTo>
                  <a:pt x="2301091" y="0"/>
                </a:lnTo>
                <a:lnTo>
                  <a:pt x="2301091" y="596672"/>
                </a:lnTo>
                <a:lnTo>
                  <a:pt x="0" y="59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53477" y="6244801"/>
            <a:ext cx="8781047" cy="301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5"/>
              </a:lnSpc>
            </a:pPr>
            <a:r>
              <a:rPr lang="en-US" sz="2996" spc="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Shivank Gupta – krish.gupta@adypu.edu.in</a:t>
            </a:r>
          </a:p>
          <a:p>
            <a:pPr algn="l">
              <a:lnSpc>
                <a:spcPts val="3115"/>
              </a:lnSpc>
            </a:pPr>
          </a:p>
          <a:p>
            <a:pPr algn="l">
              <a:lnSpc>
                <a:spcPts val="2067"/>
              </a:lnSpc>
            </a:pPr>
            <a:r>
              <a:rPr lang="en-US" sz="2996" spc="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Atharv Paharia – atharv.paharia@adypu.edu.in</a:t>
            </a:r>
          </a:p>
          <a:p>
            <a:pPr algn="l">
              <a:lnSpc>
                <a:spcPts val="3115"/>
              </a:lnSpc>
            </a:pPr>
          </a:p>
          <a:p>
            <a:pPr algn="l">
              <a:lnSpc>
                <a:spcPts val="3115"/>
              </a:lnSpc>
            </a:pPr>
            <a:r>
              <a:rPr lang="en-US" sz="2996" spc="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Kshitij Saxena – kshitij.saxena@adypu.edu.in</a:t>
            </a:r>
          </a:p>
          <a:p>
            <a:pPr algn="l">
              <a:lnSpc>
                <a:spcPts val="3115"/>
              </a:lnSpc>
            </a:pPr>
          </a:p>
          <a:p>
            <a:pPr algn="l">
              <a:lnSpc>
                <a:spcPts val="3115"/>
              </a:lnSpc>
            </a:pPr>
            <a:r>
              <a:rPr lang="en-US" sz="2996" spc="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Vinayak Singh – vinayak.singh01@adypu.edu.in</a:t>
            </a:r>
          </a:p>
          <a:p>
            <a:pPr algn="l">
              <a:lnSpc>
                <a:spcPts val="3115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8821" y="4070397"/>
            <a:ext cx="16790358" cy="174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88"/>
              </a:lnSpc>
            </a:pPr>
            <a:r>
              <a:rPr lang="en-US" sz="9658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 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164923" y="-5938133"/>
            <a:ext cx="22546216" cy="9888808"/>
            <a:chOff x="0" y="0"/>
            <a:chExt cx="30061621" cy="131850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56425" cy="13185077"/>
            </a:xfrm>
            <a:custGeom>
              <a:avLst/>
              <a:gdLst/>
              <a:ahLst/>
              <a:cxnLst/>
              <a:rect r="r" b="b" t="t" l="l"/>
              <a:pathLst>
                <a:path h="13185077" w="14856425">
                  <a:moveTo>
                    <a:pt x="0" y="0"/>
                  </a:moveTo>
                  <a:lnTo>
                    <a:pt x="14856425" y="0"/>
                  </a:lnTo>
                  <a:lnTo>
                    <a:pt x="14856425" y="13185077"/>
                  </a:lnTo>
                  <a:lnTo>
                    <a:pt x="0" y="13185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205196" y="0"/>
              <a:ext cx="14856425" cy="13185077"/>
            </a:xfrm>
            <a:custGeom>
              <a:avLst/>
              <a:gdLst/>
              <a:ahLst/>
              <a:cxnLst/>
              <a:rect r="r" b="b" t="t" l="l"/>
              <a:pathLst>
                <a:path h="13185077" w="14856425">
                  <a:moveTo>
                    <a:pt x="0" y="0"/>
                  </a:moveTo>
                  <a:lnTo>
                    <a:pt x="14856425" y="0"/>
                  </a:lnTo>
                  <a:lnTo>
                    <a:pt x="14856425" y="13185077"/>
                  </a:lnTo>
                  <a:lnTo>
                    <a:pt x="0" y="13185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-6410564" y="1709417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4648" y="3746948"/>
            <a:ext cx="7324149" cy="3312323"/>
            <a:chOff x="0" y="0"/>
            <a:chExt cx="9765532" cy="44164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09550"/>
              <a:ext cx="9765532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P</a:t>
              </a: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ROJECT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85122"/>
              <a:ext cx="9765532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19297" y="1968542"/>
            <a:ext cx="7240003" cy="6349917"/>
            <a:chOff x="0" y="0"/>
            <a:chExt cx="9653337" cy="8466556"/>
          </a:xfrm>
        </p:grpSpPr>
        <p:sp>
          <p:nvSpPr>
            <p:cNvPr name="Freeform 8" id="8" descr="a rounded gradient shape"/>
            <p:cNvSpPr/>
            <p:nvPr/>
          </p:nvSpPr>
          <p:spPr>
            <a:xfrm flipH="false" flipV="false" rot="0">
              <a:off x="0" y="0"/>
              <a:ext cx="1418957" cy="1418957"/>
            </a:xfrm>
            <a:custGeom>
              <a:avLst/>
              <a:gdLst/>
              <a:ahLst/>
              <a:cxnLst/>
              <a:rect r="r" b="b" t="t" l="l"/>
              <a:pathLst>
                <a:path h="1418957" w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 descr="a rounded gradient shape"/>
            <p:cNvSpPr/>
            <p:nvPr/>
          </p:nvSpPr>
          <p:spPr>
            <a:xfrm flipH="false" flipV="false" rot="0">
              <a:off x="0" y="1930474"/>
              <a:ext cx="1418957" cy="1418957"/>
            </a:xfrm>
            <a:custGeom>
              <a:avLst/>
              <a:gdLst/>
              <a:ahLst/>
              <a:cxnLst/>
              <a:rect r="r" b="b" t="t" l="l"/>
              <a:pathLst>
                <a:path h="1418957" w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 descr="a rounded gradient shape"/>
            <p:cNvSpPr/>
            <p:nvPr/>
          </p:nvSpPr>
          <p:spPr>
            <a:xfrm flipH="false" flipV="false" rot="0">
              <a:off x="0" y="6536081"/>
              <a:ext cx="1418957" cy="1418957"/>
            </a:xfrm>
            <a:custGeom>
              <a:avLst/>
              <a:gdLst/>
              <a:ahLst/>
              <a:cxnLst/>
              <a:rect r="r" b="b" t="t" l="l"/>
              <a:pathLst>
                <a:path h="1418957" w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7"/>
                  </a:lnTo>
                  <a:lnTo>
                    <a:pt x="0" y="1418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847738" y="50800"/>
              <a:ext cx="7805599" cy="1968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Goal: Analyze AQI trends and check conformity to Benford’s Law.</a:t>
              </a:r>
            </a:p>
            <a:p>
              <a:pPr algn="l">
                <a:lnSpc>
                  <a:spcPts val="39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847738" y="6497981"/>
              <a:ext cx="7805599" cy="1968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Steps: Cleaning, EDA, Benford’s Law Analysis</a:t>
              </a:r>
            </a:p>
            <a:p>
              <a:pPr algn="l">
                <a:lnSpc>
                  <a:spcPts val="3900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847738" y="2098685"/>
              <a:ext cx="7805599" cy="1968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Tools: Python (Pandas, Seaborn, Matplotlib)</a:t>
              </a:r>
            </a:p>
            <a:p>
              <a:pPr algn="l">
                <a:lnSpc>
                  <a:spcPts val="3900"/>
                </a:lnSpc>
              </a:pPr>
            </a:p>
          </p:txBody>
        </p:sp>
        <p:sp>
          <p:nvSpPr>
            <p:cNvPr name="Freeform 14" id="14" descr="a rounded gradient shape"/>
            <p:cNvSpPr/>
            <p:nvPr/>
          </p:nvSpPr>
          <p:spPr>
            <a:xfrm flipH="false" flipV="false" rot="0">
              <a:off x="0" y="4067260"/>
              <a:ext cx="1418957" cy="1418957"/>
            </a:xfrm>
            <a:custGeom>
              <a:avLst/>
              <a:gdLst/>
              <a:ahLst/>
              <a:cxnLst/>
              <a:rect r="r" b="b" t="t" l="l"/>
              <a:pathLst>
                <a:path h="1418957" w="1418957">
                  <a:moveTo>
                    <a:pt x="0" y="0"/>
                  </a:moveTo>
                  <a:lnTo>
                    <a:pt x="1418957" y="0"/>
                  </a:lnTo>
                  <a:lnTo>
                    <a:pt x="1418957" y="1418956"/>
                  </a:lnTo>
                  <a:lnTo>
                    <a:pt x="0" y="1418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847738" y="4143460"/>
              <a:ext cx="7805599" cy="1968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Dataset: 100+ Indian cities – PM2.5, PM10, NO₂, etc.</a:t>
              </a:r>
            </a:p>
            <a:p>
              <a:pPr algn="l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9007576">
            <a:off x="-3718518" y="1253058"/>
            <a:ext cx="10624840" cy="12724359"/>
          </a:xfrm>
          <a:custGeom>
            <a:avLst/>
            <a:gdLst/>
            <a:ahLst/>
            <a:cxnLst/>
            <a:rect r="r" b="b" t="t" l="l"/>
            <a:pathLst>
              <a:path h="12724359" w="10624840">
                <a:moveTo>
                  <a:pt x="0" y="0"/>
                </a:moveTo>
                <a:lnTo>
                  <a:pt x="10624840" y="0"/>
                </a:lnTo>
                <a:lnTo>
                  <a:pt x="10624840" y="12724359"/>
                </a:lnTo>
                <a:lnTo>
                  <a:pt x="0" y="12724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3573" y="2958070"/>
            <a:ext cx="17211935" cy="5373925"/>
          </a:xfrm>
          <a:custGeom>
            <a:avLst/>
            <a:gdLst/>
            <a:ahLst/>
            <a:cxnLst/>
            <a:rect r="r" b="b" t="t" l="l"/>
            <a:pathLst>
              <a:path h="5373925" w="17211935">
                <a:moveTo>
                  <a:pt x="0" y="0"/>
                </a:moveTo>
                <a:lnTo>
                  <a:pt x="17211936" y="0"/>
                </a:lnTo>
                <a:lnTo>
                  <a:pt x="17211936" y="5373925"/>
                </a:lnTo>
                <a:lnTo>
                  <a:pt x="0" y="5373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9" t="-15245" r="-690" b="-13177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34406" y="455153"/>
            <a:ext cx="5435087" cy="2145155"/>
            <a:chOff x="0" y="0"/>
            <a:chExt cx="7246783" cy="28602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7246783" cy="234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33"/>
                </a:lnSpc>
              </a:pPr>
              <a:r>
                <a:rPr lang="en-US" sz="4822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DATA</a:t>
              </a:r>
              <a:r>
                <a:rPr lang="en-US" sz="4822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SET SNAPSHOT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60988"/>
              <a:ext cx="7246783" cy="499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-3076792" y="3699120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4204" y="496121"/>
            <a:ext cx="13139592" cy="3202999"/>
            <a:chOff x="0" y="0"/>
            <a:chExt cx="17519456" cy="42706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09550"/>
              <a:ext cx="17519456" cy="3501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DATA PREPROCESSING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9357"/>
              <a:ext cx="17519456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4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6343" y="5769349"/>
            <a:ext cx="3674016" cy="467195"/>
          </a:xfrm>
          <a:custGeom>
            <a:avLst/>
            <a:gdLst/>
            <a:ahLst/>
            <a:cxnLst/>
            <a:rect r="r" b="b" t="t" l="l"/>
            <a:pathLst>
              <a:path h="467195" w="3674016">
                <a:moveTo>
                  <a:pt x="0" y="0"/>
                </a:moveTo>
                <a:lnTo>
                  <a:pt x="3674016" y="0"/>
                </a:lnTo>
                <a:lnTo>
                  <a:pt x="3674016" y="467195"/>
                </a:lnTo>
                <a:lnTo>
                  <a:pt x="0" y="4671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319" r="0" b="-255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6343" y="7335288"/>
            <a:ext cx="14028097" cy="1665837"/>
          </a:xfrm>
          <a:custGeom>
            <a:avLst/>
            <a:gdLst/>
            <a:ahLst/>
            <a:cxnLst/>
            <a:rect r="r" b="b" t="t" l="l"/>
            <a:pathLst>
              <a:path h="1665837" w="14028097">
                <a:moveTo>
                  <a:pt x="0" y="0"/>
                </a:moveTo>
                <a:lnTo>
                  <a:pt x="14028097" y="0"/>
                </a:lnTo>
                <a:lnTo>
                  <a:pt x="14028097" y="1665837"/>
                </a:lnTo>
                <a:lnTo>
                  <a:pt x="0" y="1665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6343" y="4199717"/>
            <a:ext cx="4112007" cy="474143"/>
          </a:xfrm>
          <a:custGeom>
            <a:avLst/>
            <a:gdLst/>
            <a:ahLst/>
            <a:cxnLst/>
            <a:rect r="r" b="b" t="t" l="l"/>
            <a:pathLst>
              <a:path h="474143" w="4112007">
                <a:moveTo>
                  <a:pt x="0" y="0"/>
                </a:moveTo>
                <a:lnTo>
                  <a:pt x="4112007" y="0"/>
                </a:lnTo>
                <a:lnTo>
                  <a:pt x="4112007" y="474143"/>
                </a:lnTo>
                <a:lnTo>
                  <a:pt x="0" y="474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368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473357"/>
            <a:ext cx="5327293" cy="47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300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 Checked for Missing Values: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42080"/>
            <a:ext cx="5327293" cy="47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300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 Descriptive Statistics: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275" y="6608019"/>
            <a:ext cx="5327293" cy="47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</a:pPr>
            <a:r>
              <a:rPr lang="en-US" sz="300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 Descriptive Statistics: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7716471" y="652331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pink and yellow glowing gradient brush stroke"/>
          <p:cNvSpPr/>
          <p:nvPr/>
        </p:nvSpPr>
        <p:spPr>
          <a:xfrm flipH="false" flipV="false" rot="-184428">
            <a:off x="-1695813" y="-1958370"/>
            <a:ext cx="13198362" cy="13198362"/>
          </a:xfrm>
          <a:custGeom>
            <a:avLst/>
            <a:gdLst/>
            <a:ahLst/>
            <a:cxnLst/>
            <a:rect r="r" b="b" t="t" l="l"/>
            <a:pathLst>
              <a:path h="13198362" w="13198362">
                <a:moveTo>
                  <a:pt x="0" y="0"/>
                </a:moveTo>
                <a:lnTo>
                  <a:pt x="13198362" y="0"/>
                </a:lnTo>
                <a:lnTo>
                  <a:pt x="13198362" y="13198361"/>
                </a:lnTo>
                <a:lnTo>
                  <a:pt x="0" y="13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3359" y="2771189"/>
            <a:ext cx="8541553" cy="4238745"/>
          </a:xfrm>
          <a:custGeom>
            <a:avLst/>
            <a:gdLst/>
            <a:ahLst/>
            <a:cxnLst/>
            <a:rect r="r" b="b" t="t" l="l"/>
            <a:pathLst>
              <a:path h="4238745" w="8541553">
                <a:moveTo>
                  <a:pt x="0" y="0"/>
                </a:moveTo>
                <a:lnTo>
                  <a:pt x="8541553" y="0"/>
                </a:lnTo>
                <a:lnTo>
                  <a:pt x="8541553" y="4238746"/>
                </a:lnTo>
                <a:lnTo>
                  <a:pt x="0" y="4238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1925" y="2771189"/>
            <a:ext cx="7679102" cy="4338692"/>
          </a:xfrm>
          <a:custGeom>
            <a:avLst/>
            <a:gdLst/>
            <a:ahLst/>
            <a:cxnLst/>
            <a:rect r="r" b="b" t="t" l="l"/>
            <a:pathLst>
              <a:path h="4338692" w="7679102">
                <a:moveTo>
                  <a:pt x="0" y="0"/>
                </a:moveTo>
                <a:lnTo>
                  <a:pt x="7679101" y="0"/>
                </a:lnTo>
                <a:lnTo>
                  <a:pt x="7679101" y="4338693"/>
                </a:lnTo>
                <a:lnTo>
                  <a:pt x="0" y="4338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3350" y="490406"/>
            <a:ext cx="15701300" cy="208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EXPLO</a:t>
            </a: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RATORY DATA ANALYSIS (EDA)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0879" y="7381312"/>
            <a:ext cx="6244977" cy="4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Top 10 cities by pollutant_avg (Bar Plot)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2224" y="7381312"/>
            <a:ext cx="5987467" cy="4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Boxplots of Pollutant Average Values₂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97659" y="8905962"/>
            <a:ext cx="11092681" cy="66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0"/>
              </a:lnSpc>
              <a:spcBef>
                <a:spcPct val="0"/>
              </a:spcBef>
            </a:pPr>
            <a:r>
              <a:rPr lang="en-US" sz="412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Insights: Delhi and Bihar cities have high AQI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0E0">
                <a:alpha val="100000"/>
              </a:srgbClr>
            </a:gs>
            <a:gs pos="50000">
              <a:srgbClr val="C6A4BF">
                <a:alpha val="55000"/>
              </a:srgbClr>
            </a:gs>
            <a:gs pos="100000">
              <a:srgbClr val="EAA86B">
                <a:alpha val="55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92824" y="2369457"/>
            <a:ext cx="9568202" cy="5548086"/>
            <a:chOff x="0" y="0"/>
            <a:chExt cx="7184213" cy="4165739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184213" cy="4165739"/>
            </a:xfrm>
            <a:custGeom>
              <a:avLst/>
              <a:gdLst/>
              <a:ahLst/>
              <a:cxnLst/>
              <a:rect r="r" b="b" t="t" l="l"/>
              <a:pathLst>
                <a:path h="4165739" w="7184213">
                  <a:moveTo>
                    <a:pt x="7059753" y="4165739"/>
                  </a:moveTo>
                  <a:lnTo>
                    <a:pt x="124460" y="4165739"/>
                  </a:lnTo>
                  <a:cubicBezTo>
                    <a:pt x="55880" y="4165739"/>
                    <a:pt x="0" y="4109859"/>
                    <a:pt x="0" y="404127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9754" y="0"/>
                  </a:lnTo>
                  <a:cubicBezTo>
                    <a:pt x="7128333" y="0"/>
                    <a:pt x="7184213" y="55880"/>
                    <a:pt x="7184213" y="124460"/>
                  </a:cubicBezTo>
                  <a:lnTo>
                    <a:pt x="7184213" y="4041279"/>
                  </a:lnTo>
                  <a:cubicBezTo>
                    <a:pt x="7184213" y="4109859"/>
                    <a:pt x="7128333" y="4165739"/>
                    <a:pt x="7059754" y="4165739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99346" y="2817325"/>
            <a:ext cx="8555158" cy="4652350"/>
            <a:chOff x="0" y="0"/>
            <a:chExt cx="11406878" cy="620313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4397" r="0" b="4397"/>
            <a:stretch>
              <a:fillRect/>
            </a:stretch>
          </p:blipFill>
          <p:spPr>
            <a:xfrm flipH="false" flipV="false">
              <a:off x="0" y="0"/>
              <a:ext cx="11406878" cy="6203134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462948" y="3243187"/>
            <a:ext cx="7340721" cy="2273598"/>
          </a:xfrm>
          <a:custGeom>
            <a:avLst/>
            <a:gdLst/>
            <a:ahLst/>
            <a:cxnLst/>
            <a:rect r="r" b="b" t="t" l="l"/>
            <a:pathLst>
              <a:path h="2273598" w="7340721">
                <a:moveTo>
                  <a:pt x="0" y="0"/>
                </a:moveTo>
                <a:lnTo>
                  <a:pt x="7340721" y="0"/>
                </a:lnTo>
                <a:lnTo>
                  <a:pt x="7340721" y="2273597"/>
                </a:lnTo>
                <a:lnTo>
                  <a:pt x="0" y="227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76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62948" y="475614"/>
            <a:ext cx="5664640" cy="2767572"/>
            <a:chOff x="0" y="0"/>
            <a:chExt cx="7552853" cy="369009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207627"/>
              <a:ext cx="7128826" cy="482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0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114300"/>
              <a:ext cx="7552853" cy="307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54"/>
                </a:lnSpc>
              </a:pPr>
              <a:r>
                <a:rPr lang="en-US" sz="4169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B</a:t>
              </a:r>
              <a:r>
                <a:rPr lang="en-US" sz="4169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ENFORD’S LAW APPLICATION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2948" y="6781628"/>
            <a:ext cx="7377540" cy="1337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6"/>
              </a:lnSpc>
              <a:spcBef>
                <a:spcPct val="0"/>
              </a:spcBef>
            </a:pPr>
            <a:r>
              <a:rPr lang="en-US" b="true" sz="4143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Result</a:t>
            </a: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: Partial adherence due to </a:t>
            </a:r>
          </a:p>
          <a:p>
            <a:pPr algn="ctr">
              <a:lnSpc>
                <a:spcPts val="5386"/>
              </a:lnSpc>
              <a:spcBef>
                <a:spcPct val="0"/>
              </a:spcBef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AQI skewness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a glowing gradient brush stroke "/>
          <p:cNvSpPr/>
          <p:nvPr/>
        </p:nvSpPr>
        <p:spPr>
          <a:xfrm flipH="false" flipV="false" rot="0">
            <a:off x="10395014" y="1208919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87406" y="2408885"/>
            <a:ext cx="7748102" cy="6014464"/>
          </a:xfrm>
          <a:custGeom>
            <a:avLst/>
            <a:gdLst/>
            <a:ahLst/>
            <a:cxnLst/>
            <a:rect r="r" b="b" t="t" l="l"/>
            <a:pathLst>
              <a:path h="6014464" w="7748102">
                <a:moveTo>
                  <a:pt x="0" y="0"/>
                </a:moveTo>
                <a:lnTo>
                  <a:pt x="7748103" y="0"/>
                </a:lnTo>
                <a:lnTo>
                  <a:pt x="7748103" y="6014464"/>
                </a:lnTo>
                <a:lnTo>
                  <a:pt x="0" y="6014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9051364" cy="101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K</a:t>
            </a: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EY FINDINGS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83916"/>
            <a:ext cx="8115300" cy="178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8"/>
              </a:lnSpc>
            </a:pPr>
            <a:r>
              <a:rPr lang="en-US" sz="3644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➤Northern cities like Delhi and Bihar are </a:t>
            </a:r>
          </a:p>
          <a:p>
            <a:pPr algn="l">
              <a:lnSpc>
                <a:spcPts val="4738"/>
              </a:lnSpc>
            </a:pPr>
            <a:r>
              <a:rPr lang="en-US" sz="3644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   highly polluted</a:t>
            </a:r>
          </a:p>
          <a:p>
            <a:pPr algn="l">
              <a:lnSpc>
                <a:spcPts val="47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61546"/>
            <a:ext cx="8240510" cy="118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8"/>
              </a:lnSpc>
            </a:pPr>
            <a:r>
              <a:rPr lang="en-US" sz="3644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➤PM2.5 and PM10 are major contributors</a:t>
            </a:r>
          </a:p>
          <a:p>
            <a:pPr algn="l">
              <a:lnSpc>
                <a:spcPts val="473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096473"/>
            <a:ext cx="9795040" cy="1787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8"/>
              </a:lnSpc>
            </a:pPr>
            <a:r>
              <a:rPr lang="en-US" sz="3644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➤Benford’s Law holds partially for AQI data</a:t>
            </a:r>
          </a:p>
          <a:p>
            <a:pPr algn="l">
              <a:lnSpc>
                <a:spcPts val="4738"/>
              </a:lnSpc>
            </a:pPr>
          </a:p>
          <a:p>
            <a:pPr algn="l">
              <a:lnSpc>
                <a:spcPts val="473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9485078" y="-6461455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colorful glowing gradient brush stroke"/>
          <p:cNvSpPr/>
          <p:nvPr/>
        </p:nvSpPr>
        <p:spPr>
          <a:xfrm flipH="false" flipV="false" rot="1265746">
            <a:off x="-5121185" y="2831654"/>
            <a:ext cx="17658977" cy="14436213"/>
          </a:xfrm>
          <a:custGeom>
            <a:avLst/>
            <a:gdLst/>
            <a:ahLst/>
            <a:cxnLst/>
            <a:rect r="r" b="b" t="t" l="l"/>
            <a:pathLst>
              <a:path h="14436213" w="17658977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35446" y="507572"/>
            <a:ext cx="7617107" cy="2320799"/>
            <a:chOff x="0" y="0"/>
            <a:chExt cx="10156143" cy="309439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42875"/>
              <a:ext cx="10156143" cy="2449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7"/>
                </a:lnSpc>
              </a:pPr>
              <a:r>
                <a:rPr lang="en-US" sz="5044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CHALLENG</a:t>
              </a:r>
              <a:r>
                <a:rPr lang="en-US" sz="5044">
                  <a:solidFill>
                    <a:srgbClr val="000000"/>
                  </a:solidFill>
                  <a:latin typeface="TAN Mon Cheri"/>
                  <a:ea typeface="TAN Mon Cheri"/>
                  <a:cs typeface="TAN Mon Cheri"/>
                  <a:sym typeface="TAN Mon Cheri"/>
                </a:rPr>
                <a:t>ES &amp; SOLUTIONS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36269" y="2582974"/>
              <a:ext cx="8283605" cy="511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7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81484" y="2475931"/>
            <a:ext cx="6757719" cy="7134615"/>
            <a:chOff x="0" y="0"/>
            <a:chExt cx="4305951" cy="4546106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4546106"/>
            </a:xfrm>
            <a:custGeom>
              <a:avLst/>
              <a:gdLst/>
              <a:ahLst/>
              <a:cxnLst/>
              <a:rect r="r" b="b" t="t" l="l"/>
              <a:pathLst>
                <a:path h="4546106" w="4305952">
                  <a:moveTo>
                    <a:pt x="4181491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421646"/>
                  </a:lnTo>
                  <a:cubicBezTo>
                    <a:pt x="4305952" y="4490226"/>
                    <a:pt x="4250072" y="4546106"/>
                    <a:pt x="4181492" y="454610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189200" y="2475931"/>
            <a:ext cx="6757719" cy="7134615"/>
            <a:chOff x="0" y="0"/>
            <a:chExt cx="4305951" cy="4546106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4546106"/>
            </a:xfrm>
            <a:custGeom>
              <a:avLst/>
              <a:gdLst/>
              <a:ahLst/>
              <a:cxnLst/>
              <a:rect r="r" b="b" t="t" l="l"/>
              <a:pathLst>
                <a:path h="4546106" w="4305952">
                  <a:moveTo>
                    <a:pt x="4181491" y="4546106"/>
                  </a:moveTo>
                  <a:lnTo>
                    <a:pt x="124460" y="4546106"/>
                  </a:lnTo>
                  <a:cubicBezTo>
                    <a:pt x="55880" y="4546106"/>
                    <a:pt x="0" y="4490226"/>
                    <a:pt x="0" y="442164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4421646"/>
                  </a:lnTo>
                  <a:cubicBezTo>
                    <a:pt x="4305952" y="4490226"/>
                    <a:pt x="4250072" y="4546106"/>
                    <a:pt x="4181492" y="454610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05093" y="3305994"/>
            <a:ext cx="3630353" cy="6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➤Missing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5093" y="4882521"/>
            <a:ext cx="3630353" cy="6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➤Outliers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5093" y="6459047"/>
            <a:ext cx="3630353" cy="6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➤Graph Clarity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5093" y="7833457"/>
            <a:ext cx="6745756" cy="6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➤Limited Data Scope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2022" y="3251109"/>
            <a:ext cx="7150623" cy="13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➤Handled with median</a:t>
            </a:r>
          </a:p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   values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12022" y="4844421"/>
            <a:ext cx="7150623" cy="203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➤Treated using IQR </a:t>
            </a:r>
          </a:p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   method</a:t>
            </a:r>
          </a:p>
          <a:p>
            <a:pPr algn="l">
              <a:lnSpc>
                <a:spcPts val="538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712022" y="6438690"/>
            <a:ext cx="8198531" cy="13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➤Used Seaborn for better</a:t>
            </a:r>
          </a:p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   visuals</a:t>
            </a:r>
          </a:p>
          <a:p>
            <a:pPr algn="l">
              <a:lnSpc>
                <a:spcPts val="538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712022" y="7892513"/>
            <a:ext cx="8198531" cy="66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6"/>
              </a:lnSpc>
            </a:pPr>
            <a:r>
              <a:rPr lang="en-US" sz="4143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➤Focused on valid entries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rounded gradient shape"/>
          <p:cNvSpPr/>
          <p:nvPr/>
        </p:nvSpPr>
        <p:spPr>
          <a:xfrm flipH="false" flipV="false" rot="0">
            <a:off x="7850276" y="-6818635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6557517" y="-4415188"/>
            <a:ext cx="18963665" cy="18299937"/>
          </a:xfrm>
          <a:custGeom>
            <a:avLst/>
            <a:gdLst/>
            <a:ahLst/>
            <a:cxnLst/>
            <a:rect r="r" b="b" t="t" l="l"/>
            <a:pathLst>
              <a:path h="18299937" w="18963665">
                <a:moveTo>
                  <a:pt x="0" y="0"/>
                </a:moveTo>
                <a:lnTo>
                  <a:pt x="18963665" y="0"/>
                </a:lnTo>
                <a:lnTo>
                  <a:pt x="18963665" y="18299937"/>
                </a:lnTo>
                <a:lnTo>
                  <a:pt x="0" y="18299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35509" y="9572446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2263" y="267923"/>
            <a:ext cx="13537367" cy="101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INDIVIDUAL CONTRIBUTIONS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2263" y="2381627"/>
            <a:ext cx="8681737" cy="267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74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Atharv Paharia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Acted as the Team Leader, coordinating tasks and timelines.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Provided support to both Shivank (Notebook) and Kshitij (PPT) in refining and finalizing their work.</a:t>
            </a:r>
          </a:p>
          <a:p>
            <a:pPr algn="l">
              <a:lnSpc>
                <a:spcPts val="357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62263" y="5932648"/>
            <a:ext cx="8681737" cy="312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74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Kshitij Saxena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Designed and created the PowerPoint (PPT) presentation for the project.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Summarized the findings and helped visualize key insights from the analysis.</a:t>
            </a:r>
          </a:p>
          <a:p>
            <a:pPr algn="l">
              <a:lnSpc>
                <a:spcPts val="3570"/>
              </a:lnSpc>
            </a:pPr>
          </a:p>
          <a:p>
            <a:pPr algn="l">
              <a:lnSpc>
                <a:spcPts val="357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06263" y="2381627"/>
            <a:ext cx="8681737" cy="2714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74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Shivank Gupta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Created the complete Jupyter Notebook (IPYNB)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file.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Performed data analysis and integrated the logic of Benford’s Law.</a:t>
            </a:r>
          </a:p>
          <a:p>
            <a:pPr algn="l">
              <a:lnSpc>
                <a:spcPts val="357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606263" y="5932648"/>
            <a:ext cx="8681737" cy="267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0"/>
              </a:lnSpc>
            </a:pPr>
            <a:r>
              <a:rPr lang="en-US" sz="2746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Vinayak Singh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Helped in debugging and refining the Jupyter 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Notebook.</a:t>
            </a:r>
          </a:p>
          <a:p>
            <a:pPr algn="l">
              <a:lnSpc>
                <a:spcPts val="3570"/>
              </a:lnSpc>
            </a:pPr>
            <a:r>
              <a:rPr lang="en-US" sz="2746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Assisted with code corrections and ensuring smooth execution of the notebook.</a:t>
            </a:r>
          </a:p>
          <a:p>
            <a:pPr algn="l">
              <a:lnSpc>
                <a:spcPts val="357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DAGmfsaTgws</dc:identifier>
  <dcterms:modified xsi:type="dcterms:W3CDTF">2011-08-01T06:04:30Z</dcterms:modified>
  <cp:revision>1</cp:revision>
  <dc:title>Webinar Keynote Presentation</dc:title>
</cp:coreProperties>
</file>